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68" r:id="rId2"/>
  </p:sldMasterIdLst>
  <p:notesMasterIdLst>
    <p:notesMasterId r:id="rId8"/>
  </p:notesMasterIdLst>
  <p:sldIdLst>
    <p:sldId id="256" r:id="rId3"/>
    <p:sldId id="285" r:id="rId4"/>
    <p:sldId id="325" r:id="rId5"/>
    <p:sldId id="286" r:id="rId6"/>
    <p:sldId id="324" r:id="rId7"/>
  </p:sldIdLst>
  <p:sldSz cx="18288000" cy="10287000"/>
  <p:notesSz cx="6858000" cy="9144000"/>
  <p:embeddedFontLst>
    <p:embeddedFont>
      <p:font typeface="Encode Sans Condensed Thin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Encode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920">
          <p15:clr>
            <a:srgbClr val="9AA0A6"/>
          </p15:clr>
        </p15:guide>
        <p15:guide id="2" orient="horz" pos="622">
          <p15:clr>
            <a:srgbClr val="9AA0A6"/>
          </p15:clr>
        </p15:guide>
        <p15:guide id="3" orient="horz" pos="2664">
          <p15:clr>
            <a:srgbClr val="9AA0A6"/>
          </p15:clr>
        </p15:guide>
        <p15:guide id="4" pos="9109">
          <p15:clr>
            <a:srgbClr val="9AA0A6"/>
          </p15:clr>
        </p15:guide>
        <p15:guide id="5" pos="7056">
          <p15:clr>
            <a:srgbClr val="9AA0A6"/>
          </p15:clr>
        </p15:guide>
        <p15:guide id="6" pos="2140">
          <p15:clr>
            <a:srgbClr val="9AA0A6"/>
          </p15:clr>
        </p15:guide>
        <p15:guide id="7" pos="1512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ronavirus Ms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3E7C0F-C89A-4E92-9660-F9B03886F832}">
  <a:tblStyle styleId="{8C3E7C0F-C89A-4E92-9660-F9B03886F8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516" y="48"/>
      </p:cViewPr>
      <p:guideLst>
        <p:guide orient="horz" pos="5920"/>
        <p:guide orient="horz" pos="622"/>
        <p:guide orient="horz" pos="2664"/>
        <p:guide pos="9109"/>
        <p:guide pos="7056"/>
        <p:guide pos="2140"/>
        <p:guide pos="15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900A9E-4584-42DA-A1BA-56589590DAD1}" type="doc">
      <dgm:prSet loTypeId="urn:microsoft.com/office/officeart/2005/8/layout/process2" loCatId="process" qsTypeId="urn:microsoft.com/office/officeart/2005/8/quickstyle/simple1" qsCatId="simple" csTypeId="urn:microsoft.com/office/officeart/2005/8/colors/accent4_5" csCatId="accent4" phldr="1"/>
      <dgm:spPr/>
    </dgm:pt>
    <dgm:pt modelId="{F64CD558-3358-4063-AE34-04DD99474B39}">
      <dgm:prSet phldrT="[Texto]"/>
      <dgm:spPr/>
      <dgm:t>
        <a:bodyPr/>
        <a:lstStyle/>
        <a:p>
          <a:pPr rtl="0"/>
          <a:r>
            <a:rPr lang="en-US" b="1" dirty="0" smtClean="0">
              <a:latin typeface="Encode Sans"/>
              <a:ea typeface="Encode Sans"/>
              <a:cs typeface="Encode Sans"/>
              <a:sym typeface="Encode Sans"/>
            </a:rPr>
            <a:t>CABA + 12 </a:t>
          </a:r>
          <a:r>
            <a:rPr lang="en-US" b="1" dirty="0" err="1" smtClean="0">
              <a:latin typeface="Encode Sans"/>
              <a:ea typeface="Encode Sans"/>
              <a:cs typeface="Encode Sans"/>
              <a:sym typeface="Encode Sans"/>
            </a:rPr>
            <a:t>jurisdicciones</a:t>
          </a:r>
          <a:r>
            <a:rPr lang="en-US" b="1" dirty="0" smtClean="0">
              <a:latin typeface="Encode Sans"/>
              <a:ea typeface="Encode Sans"/>
              <a:cs typeface="Encode Sans"/>
              <a:sym typeface="Encode Sans"/>
            </a:rPr>
            <a:t>: 48 </a:t>
          </a:r>
          <a:r>
            <a:rPr lang="en-US" b="1" dirty="0" err="1" smtClean="0">
              <a:latin typeface="Encode Sans"/>
              <a:ea typeface="Encode Sans"/>
              <a:cs typeface="Encode Sans"/>
              <a:sym typeface="Encode Sans"/>
            </a:rPr>
            <a:t>departamentos</a:t>
          </a:r>
          <a:endParaRPr lang="en-US" b="1" dirty="0" smtClean="0">
            <a:latin typeface="Encode Sans"/>
            <a:ea typeface="Encode Sans"/>
            <a:cs typeface="Encode Sans"/>
            <a:sym typeface="Encode Sans"/>
          </a:endParaRPr>
        </a:p>
        <a:p>
          <a:pPr rtl="0"/>
          <a:r>
            <a:rPr lang="en-US" b="1" dirty="0" smtClean="0">
              <a:latin typeface="Encode Sans"/>
              <a:sym typeface="Encode Sans"/>
            </a:rPr>
            <a:t>12.431.218</a:t>
          </a:r>
          <a:endParaRPr lang="es-ES" dirty="0"/>
        </a:p>
      </dgm:t>
    </dgm:pt>
    <dgm:pt modelId="{350CD622-FAC4-4A12-92AD-18E0DC9B4122}" type="parTrans" cxnId="{E2220409-934C-48A0-869E-EAA5E65F03ED}">
      <dgm:prSet/>
      <dgm:spPr/>
      <dgm:t>
        <a:bodyPr/>
        <a:lstStyle/>
        <a:p>
          <a:endParaRPr lang="es-ES"/>
        </a:p>
      </dgm:t>
    </dgm:pt>
    <dgm:pt modelId="{98291C4B-5CE5-49DE-9BD3-2D857AC2A284}" type="sibTrans" cxnId="{E2220409-934C-48A0-869E-EAA5E65F03ED}">
      <dgm:prSet/>
      <dgm:spPr/>
      <dgm:t>
        <a:bodyPr/>
        <a:lstStyle/>
        <a:p>
          <a:endParaRPr lang="es-ES"/>
        </a:p>
      </dgm:t>
    </dgm:pt>
    <dgm:pt modelId="{FC6614EC-8D3F-4338-9F22-A4CDFB3EDD26}">
      <dgm:prSet phldrT="[Texto]"/>
      <dgm:spPr/>
      <dgm:t>
        <a:bodyPr/>
        <a:lstStyle/>
        <a:p>
          <a:pPr rtl="0"/>
          <a:r>
            <a:rPr lang="en-US" b="1" dirty="0" smtClean="0">
              <a:latin typeface="Encode Sans"/>
              <a:ea typeface="Encode Sans"/>
              <a:cs typeface="Encode Sans"/>
              <a:sym typeface="Encode Sans"/>
            </a:rPr>
            <a:t>CABA + 13 </a:t>
          </a:r>
          <a:r>
            <a:rPr lang="en-US" b="1" dirty="0" err="1" smtClean="0">
              <a:latin typeface="Encode Sans"/>
              <a:ea typeface="Encode Sans"/>
              <a:cs typeface="Encode Sans"/>
              <a:sym typeface="Encode Sans"/>
            </a:rPr>
            <a:t>jurisdicciones</a:t>
          </a:r>
          <a:r>
            <a:rPr lang="en-US" b="1" dirty="0" smtClean="0">
              <a:latin typeface="Encode Sans"/>
              <a:ea typeface="Encode Sans"/>
              <a:cs typeface="Encode Sans"/>
              <a:sym typeface="Encode Sans"/>
            </a:rPr>
            <a:t>: 85 </a:t>
          </a:r>
          <a:r>
            <a:rPr lang="en-US" b="1" dirty="0" err="1" smtClean="0">
              <a:latin typeface="Encode Sans"/>
              <a:ea typeface="Encode Sans"/>
              <a:cs typeface="Encode Sans"/>
              <a:sym typeface="Encode Sans"/>
            </a:rPr>
            <a:t>departamentos</a:t>
          </a:r>
          <a:endParaRPr lang="en-US" b="1" dirty="0" smtClean="0">
            <a:latin typeface="Encode Sans"/>
            <a:ea typeface="Encode Sans"/>
            <a:cs typeface="Encode Sans"/>
            <a:sym typeface="Encode Sans"/>
          </a:endParaRPr>
        </a:p>
        <a:p>
          <a:pPr rtl="0"/>
          <a:r>
            <a:rPr lang="en-US" b="1" dirty="0" smtClean="0">
              <a:latin typeface="Encode Sans"/>
              <a:sym typeface="Encode Sans"/>
            </a:rPr>
            <a:t>25.719.599</a:t>
          </a:r>
          <a:endParaRPr lang="es-ES" dirty="0"/>
        </a:p>
      </dgm:t>
    </dgm:pt>
    <dgm:pt modelId="{01703FF8-4977-4F8F-AD65-6EF865B1D0E6}" type="parTrans" cxnId="{1EEC29C0-81F1-4BC3-8AE4-26D2CE0FD855}">
      <dgm:prSet/>
      <dgm:spPr/>
      <dgm:t>
        <a:bodyPr/>
        <a:lstStyle/>
        <a:p>
          <a:endParaRPr lang="es-ES"/>
        </a:p>
      </dgm:t>
    </dgm:pt>
    <dgm:pt modelId="{9D42AFAA-B332-42A9-82E3-871A7AA8A32A}" type="sibTrans" cxnId="{1EEC29C0-81F1-4BC3-8AE4-26D2CE0FD855}">
      <dgm:prSet/>
      <dgm:spPr/>
      <dgm:t>
        <a:bodyPr/>
        <a:lstStyle/>
        <a:p>
          <a:endParaRPr lang="es-ES"/>
        </a:p>
      </dgm:t>
    </dgm:pt>
    <dgm:pt modelId="{B98BC6E2-35D6-47F4-844A-58128FB31E49}" type="pres">
      <dgm:prSet presAssocID="{D2900A9E-4584-42DA-A1BA-56589590DAD1}" presName="linearFlow" presStyleCnt="0">
        <dgm:presLayoutVars>
          <dgm:resizeHandles val="exact"/>
        </dgm:presLayoutVars>
      </dgm:prSet>
      <dgm:spPr/>
    </dgm:pt>
    <dgm:pt modelId="{B2A222E9-AFEC-42D3-9312-23A12664FA8F}" type="pres">
      <dgm:prSet presAssocID="{F64CD558-3358-4063-AE34-04DD99474B3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59E25E-436F-4FEE-9E39-01C8714433CE}" type="pres">
      <dgm:prSet presAssocID="{98291C4B-5CE5-49DE-9BD3-2D857AC2A284}" presName="sibTrans" presStyleLbl="sibTrans2D1" presStyleIdx="0" presStyleCnt="1"/>
      <dgm:spPr/>
      <dgm:t>
        <a:bodyPr/>
        <a:lstStyle/>
        <a:p>
          <a:endParaRPr lang="es-ES"/>
        </a:p>
      </dgm:t>
    </dgm:pt>
    <dgm:pt modelId="{BAA2FFB4-EE9B-435F-AA95-AEEE6D85A38F}" type="pres">
      <dgm:prSet presAssocID="{98291C4B-5CE5-49DE-9BD3-2D857AC2A284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D903B803-5D2C-41BD-8078-C186A0AFBAD7}" type="pres">
      <dgm:prSet presAssocID="{FC6614EC-8D3F-4338-9F22-A4CDFB3EDD2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13F77B8-3F4D-4666-9BC8-D505DA029B1C}" type="presOf" srcId="{D2900A9E-4584-42DA-A1BA-56589590DAD1}" destId="{B98BC6E2-35D6-47F4-844A-58128FB31E49}" srcOrd="0" destOrd="0" presId="urn:microsoft.com/office/officeart/2005/8/layout/process2"/>
    <dgm:cxn modelId="{F950C52E-EBD1-423F-9C05-EE3741F764EC}" type="presOf" srcId="{98291C4B-5CE5-49DE-9BD3-2D857AC2A284}" destId="{BAA2FFB4-EE9B-435F-AA95-AEEE6D85A38F}" srcOrd="1" destOrd="0" presId="urn:microsoft.com/office/officeart/2005/8/layout/process2"/>
    <dgm:cxn modelId="{F1146292-8013-4544-86D6-0CFABFF92B9C}" type="presOf" srcId="{FC6614EC-8D3F-4338-9F22-A4CDFB3EDD26}" destId="{D903B803-5D2C-41BD-8078-C186A0AFBAD7}" srcOrd="0" destOrd="0" presId="urn:microsoft.com/office/officeart/2005/8/layout/process2"/>
    <dgm:cxn modelId="{1EEC29C0-81F1-4BC3-8AE4-26D2CE0FD855}" srcId="{D2900A9E-4584-42DA-A1BA-56589590DAD1}" destId="{FC6614EC-8D3F-4338-9F22-A4CDFB3EDD26}" srcOrd="1" destOrd="0" parTransId="{01703FF8-4977-4F8F-AD65-6EF865B1D0E6}" sibTransId="{9D42AFAA-B332-42A9-82E3-871A7AA8A32A}"/>
    <dgm:cxn modelId="{E2220409-934C-48A0-869E-EAA5E65F03ED}" srcId="{D2900A9E-4584-42DA-A1BA-56589590DAD1}" destId="{F64CD558-3358-4063-AE34-04DD99474B39}" srcOrd="0" destOrd="0" parTransId="{350CD622-FAC4-4A12-92AD-18E0DC9B4122}" sibTransId="{98291C4B-5CE5-49DE-9BD3-2D857AC2A284}"/>
    <dgm:cxn modelId="{FCCB3BD2-78E1-4A2B-BD39-992E8EF4FD99}" type="presOf" srcId="{F64CD558-3358-4063-AE34-04DD99474B39}" destId="{B2A222E9-AFEC-42D3-9312-23A12664FA8F}" srcOrd="0" destOrd="0" presId="urn:microsoft.com/office/officeart/2005/8/layout/process2"/>
    <dgm:cxn modelId="{A7E822DE-4930-4503-A3DB-5E93BC0F4D36}" type="presOf" srcId="{98291C4B-5CE5-49DE-9BD3-2D857AC2A284}" destId="{C159E25E-436F-4FEE-9E39-01C8714433CE}" srcOrd="0" destOrd="0" presId="urn:microsoft.com/office/officeart/2005/8/layout/process2"/>
    <dgm:cxn modelId="{6859F6E5-A015-4A38-AE37-18DC2BE14DA0}" type="presParOf" srcId="{B98BC6E2-35D6-47F4-844A-58128FB31E49}" destId="{B2A222E9-AFEC-42D3-9312-23A12664FA8F}" srcOrd="0" destOrd="0" presId="urn:microsoft.com/office/officeart/2005/8/layout/process2"/>
    <dgm:cxn modelId="{E6036FD8-69E9-4815-B9B9-769D68F8510A}" type="presParOf" srcId="{B98BC6E2-35D6-47F4-844A-58128FB31E49}" destId="{C159E25E-436F-4FEE-9E39-01C8714433CE}" srcOrd="1" destOrd="0" presId="urn:microsoft.com/office/officeart/2005/8/layout/process2"/>
    <dgm:cxn modelId="{5BB0F6E5-25EF-4E91-A0A8-AAF6E3D89DB4}" type="presParOf" srcId="{C159E25E-436F-4FEE-9E39-01C8714433CE}" destId="{BAA2FFB4-EE9B-435F-AA95-AEEE6D85A38F}" srcOrd="0" destOrd="0" presId="urn:microsoft.com/office/officeart/2005/8/layout/process2"/>
    <dgm:cxn modelId="{D50611A5-BF65-4BA7-A791-3331113BBCD4}" type="presParOf" srcId="{B98BC6E2-35D6-47F4-844A-58128FB31E49}" destId="{D903B803-5D2C-41BD-8078-C186A0AFBAD7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A222E9-AFEC-42D3-9312-23A12664FA8F}">
      <dsp:nvSpPr>
        <dsp:cNvPr id="0" name=""/>
        <dsp:cNvSpPr/>
      </dsp:nvSpPr>
      <dsp:spPr>
        <a:xfrm>
          <a:off x="3107848" y="929"/>
          <a:ext cx="5481003" cy="30450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Encode Sans"/>
              <a:ea typeface="Encode Sans"/>
              <a:cs typeface="Encode Sans"/>
              <a:sym typeface="Encode Sans"/>
            </a:rPr>
            <a:t>CABA + 12 </a:t>
          </a:r>
          <a:r>
            <a:rPr lang="en-US" sz="4000" b="1" kern="1200" dirty="0" err="1" smtClean="0">
              <a:latin typeface="Encode Sans"/>
              <a:ea typeface="Encode Sans"/>
              <a:cs typeface="Encode Sans"/>
              <a:sym typeface="Encode Sans"/>
            </a:rPr>
            <a:t>jurisdicciones</a:t>
          </a:r>
          <a:r>
            <a:rPr lang="en-US" sz="4000" b="1" kern="1200" dirty="0" smtClean="0">
              <a:latin typeface="Encode Sans"/>
              <a:ea typeface="Encode Sans"/>
              <a:cs typeface="Encode Sans"/>
              <a:sym typeface="Encode Sans"/>
            </a:rPr>
            <a:t>: 48 </a:t>
          </a:r>
          <a:r>
            <a:rPr lang="en-US" sz="4000" b="1" kern="1200" dirty="0" err="1" smtClean="0">
              <a:latin typeface="Encode Sans"/>
              <a:ea typeface="Encode Sans"/>
              <a:cs typeface="Encode Sans"/>
              <a:sym typeface="Encode Sans"/>
            </a:rPr>
            <a:t>departamentos</a:t>
          </a:r>
          <a:endParaRPr lang="en-US" sz="4000" b="1" kern="1200" dirty="0" smtClean="0">
            <a:latin typeface="Encode Sans"/>
            <a:ea typeface="Encode Sans"/>
            <a:cs typeface="Encode Sans"/>
            <a:sym typeface="Encode Sans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Encode Sans"/>
              <a:sym typeface="Encode Sans"/>
            </a:rPr>
            <a:t>12.431.218</a:t>
          </a:r>
          <a:endParaRPr lang="es-ES" sz="4000" kern="1200" dirty="0"/>
        </a:p>
      </dsp:txBody>
      <dsp:txXfrm>
        <a:off x="3197033" y="90114"/>
        <a:ext cx="5302633" cy="2866632"/>
      </dsp:txXfrm>
    </dsp:sp>
    <dsp:sp modelId="{C159E25E-436F-4FEE-9E39-01C8714433CE}">
      <dsp:nvSpPr>
        <dsp:cNvPr id="0" name=""/>
        <dsp:cNvSpPr/>
      </dsp:nvSpPr>
      <dsp:spPr>
        <a:xfrm rot="5400000">
          <a:off x="5277412" y="3122056"/>
          <a:ext cx="1141875" cy="137025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200" kern="1200"/>
        </a:p>
      </dsp:txBody>
      <dsp:txXfrm rot="-5400000">
        <a:off x="5437275" y="3236243"/>
        <a:ext cx="822150" cy="799313"/>
      </dsp:txXfrm>
    </dsp:sp>
    <dsp:sp modelId="{D903B803-5D2C-41BD-8078-C186A0AFBAD7}">
      <dsp:nvSpPr>
        <dsp:cNvPr id="0" name=""/>
        <dsp:cNvSpPr/>
      </dsp:nvSpPr>
      <dsp:spPr>
        <a:xfrm>
          <a:off x="3107848" y="4568432"/>
          <a:ext cx="5481003" cy="304500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Encode Sans"/>
              <a:ea typeface="Encode Sans"/>
              <a:cs typeface="Encode Sans"/>
              <a:sym typeface="Encode Sans"/>
            </a:rPr>
            <a:t>CABA + 13 </a:t>
          </a:r>
          <a:r>
            <a:rPr lang="en-US" sz="4000" b="1" kern="1200" dirty="0" err="1" smtClean="0">
              <a:latin typeface="Encode Sans"/>
              <a:ea typeface="Encode Sans"/>
              <a:cs typeface="Encode Sans"/>
              <a:sym typeface="Encode Sans"/>
            </a:rPr>
            <a:t>jurisdicciones</a:t>
          </a:r>
          <a:r>
            <a:rPr lang="en-US" sz="4000" b="1" kern="1200" dirty="0" smtClean="0">
              <a:latin typeface="Encode Sans"/>
              <a:ea typeface="Encode Sans"/>
              <a:cs typeface="Encode Sans"/>
              <a:sym typeface="Encode Sans"/>
            </a:rPr>
            <a:t>: 85 </a:t>
          </a:r>
          <a:r>
            <a:rPr lang="en-US" sz="4000" b="1" kern="1200" dirty="0" err="1" smtClean="0">
              <a:latin typeface="Encode Sans"/>
              <a:ea typeface="Encode Sans"/>
              <a:cs typeface="Encode Sans"/>
              <a:sym typeface="Encode Sans"/>
            </a:rPr>
            <a:t>departamentos</a:t>
          </a:r>
          <a:endParaRPr lang="en-US" sz="4000" b="1" kern="1200" dirty="0" smtClean="0">
            <a:latin typeface="Encode Sans"/>
            <a:ea typeface="Encode Sans"/>
            <a:cs typeface="Encode Sans"/>
            <a:sym typeface="Encode Sans"/>
          </a:endParaRP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>
              <a:latin typeface="Encode Sans"/>
              <a:sym typeface="Encode Sans"/>
            </a:rPr>
            <a:t>25.719.599</a:t>
          </a:r>
          <a:endParaRPr lang="es-ES" sz="4000" kern="1200" dirty="0"/>
        </a:p>
      </dsp:txBody>
      <dsp:txXfrm>
        <a:off x="3197033" y="4657617"/>
        <a:ext cx="5302633" cy="2866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55534" y="685800"/>
            <a:ext cx="5746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02063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8969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b7ab1cf248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b7ab1cf248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821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ca285b607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ca285b607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523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ca285b6075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ca285b6075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83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3" name="Google Shape;823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4375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solidFill>
          <a:srgbClr val="4F4F4E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915079" y="412603"/>
            <a:ext cx="164580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915079" y="2400011"/>
            <a:ext cx="16458000" cy="6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t" anchorCtr="0">
            <a:noAutofit/>
          </a:bodyPr>
          <a:lstStyle>
            <a:lvl1pPr marL="457200" lvl="0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–"/>
              <a:defRPr/>
            </a:lvl4pPr>
            <a:lvl5pPr marL="2286000" lvl="4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»"/>
              <a:defRPr/>
            </a:lvl5pPr>
            <a:lvl6pPr marL="2743200" lvl="5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915079" y="9535241"/>
            <a:ext cx="4265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248067" y="9535241"/>
            <a:ext cx="57918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3107093" y="9535241"/>
            <a:ext cx="4265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1259682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1259682" y="2521745"/>
            <a:ext cx="77367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1259682" y="3757613"/>
            <a:ext cx="7736700" cy="5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3"/>
          </p:nvPr>
        </p:nvSpPr>
        <p:spPr>
          <a:xfrm>
            <a:off x="9258300" y="2521745"/>
            <a:ext cx="7775100" cy="12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 b="1"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body" idx="4"/>
          </p:nvPr>
        </p:nvSpPr>
        <p:spPr>
          <a:xfrm>
            <a:off x="9258300" y="3757613"/>
            <a:ext cx="7775100" cy="55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7772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2"/>
          </p:nvPr>
        </p:nvSpPr>
        <p:spPr>
          <a:xfrm>
            <a:off x="9258300" y="2738438"/>
            <a:ext cx="7772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1247775" y="6884194"/>
            <a:ext cx="15773400" cy="22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888888"/>
              </a:buClr>
              <a:buSzPts val="3800"/>
              <a:buNone/>
              <a:defRPr sz="3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900"/>
              <a:buNone/>
              <a:defRPr sz="29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600"/>
              <a:buNone/>
              <a:defRPr sz="2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3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Calibri"/>
              <a:buNone/>
              <a:defRPr sz="9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300" cy="24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1pPr>
            <a:lvl2pPr lvl="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2pPr>
            <a:lvl3pPr lvl="2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900"/>
            </a:lvl3pPr>
            <a:lvl4pPr lvl="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4pPr>
            <a:lvl5pPr lvl="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6pPr>
            <a:lvl7pPr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7pPr>
            <a:lvl8pPr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8pPr>
            <a:lvl9pPr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2286000" y="1683544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 rot="5400000">
            <a:off x="10700100" y="2934787"/>
            <a:ext cx="8717700" cy="3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 rot="5400000">
            <a:off x="2699100" y="-894263"/>
            <a:ext cx="8717700" cy="11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 rot="5400000">
            <a:off x="5880450" y="-1884712"/>
            <a:ext cx="6527100" cy="157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4127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1pPr>
            <a:lvl2pPr marL="914400" lvl="1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2pPr>
            <a:lvl3pPr marL="1371600" lvl="2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3pPr>
            <a:lvl4pPr marL="182880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4pPr>
            <a:lvl5pPr marL="228600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5pPr>
            <a:lvl6pPr marL="274320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6pPr>
            <a:lvl7pPr marL="320040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7pPr>
            <a:lvl8pPr marL="365760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8pPr>
            <a:lvl9pPr marL="411480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0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>
            <a:spLocks noGrp="1"/>
          </p:cNvSpPr>
          <p:nvPr>
            <p:ph type="pic" idx="2"/>
          </p:nvPr>
        </p:nvSpPr>
        <p:spPr>
          <a:xfrm>
            <a:off x="7774782" y="1481138"/>
            <a:ext cx="9258000" cy="7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1259682" y="3086100"/>
            <a:ext cx="58980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259682" y="685800"/>
            <a:ext cx="5898000" cy="24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00"/>
              <a:buFont typeface="Calibri"/>
              <a:buNone/>
              <a:defRPr sz="5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7774782" y="1481138"/>
            <a:ext cx="9258000" cy="73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552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5100"/>
              <a:buChar char="•"/>
              <a:defRPr sz="5100"/>
            </a:lvl1pPr>
            <a:lvl2pPr marL="914400" lvl="1" indent="-5143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500"/>
              <a:buChar char="•"/>
              <a:defRPr sz="4500"/>
            </a:lvl2pPr>
            <a:lvl3pPr marL="1371600" lvl="2" indent="-469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Char char="•"/>
              <a:defRPr sz="3800"/>
            </a:lvl3pPr>
            <a:lvl4pPr marL="1828800" lvl="3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4pPr>
            <a:lvl5pPr marL="2286000" lvl="4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5pPr>
            <a:lvl6pPr marL="2743200" lvl="5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6pPr>
            <a:lvl7pPr marL="3200400" lvl="6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7pPr>
            <a:lvl8pPr marL="3657600" lvl="7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8pPr>
            <a:lvl9pPr marL="4114800" lvl="8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259682" y="3086100"/>
            <a:ext cx="5898000" cy="57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  <a:defRPr sz="26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19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15079" y="412603"/>
            <a:ext cx="16458000" cy="17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5079" y="2400011"/>
            <a:ext cx="16458000" cy="6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915079" y="9535241"/>
            <a:ext cx="4265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248067" y="9535241"/>
            <a:ext cx="57918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3107093" y="9535241"/>
            <a:ext cx="4265700" cy="5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257300" y="547687"/>
            <a:ext cx="157734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Calibri"/>
              <a:buNone/>
              <a:defRPr sz="7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t" anchorCtr="0">
            <a:noAutofit/>
          </a:bodyPr>
          <a:lstStyle>
            <a:lvl1pPr marL="457200" marR="0" lvl="0" indent="-5143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Char char="•"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9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127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12573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057900" y="9534525"/>
            <a:ext cx="61722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2915900" y="9534525"/>
            <a:ext cx="4114800" cy="5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675" tIns="72850" rIns="145675" bIns="728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900"/>
              <a:buFont typeface="Calibri"/>
              <a:buNone/>
              <a:defRPr sz="19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/>
        </p:nvSpPr>
        <p:spPr>
          <a:xfrm>
            <a:off x="938100" y="3205676"/>
            <a:ext cx="14913900" cy="3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725" tIns="72850" rIns="145725" bIns="7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AR" sz="6000" b="0" i="0" u="none" strike="noStrike" cap="none" dirty="0" smtClean="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Evaluación riesgo epidemiológico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s-AR" sz="6000" dirty="0" smtClean="0">
                <a:solidFill>
                  <a:srgbClr val="FFFFFF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rPr>
              <a:t>3 abril 2021</a:t>
            </a:r>
            <a:endParaRPr sz="6000" dirty="0">
              <a:solidFill>
                <a:srgbClr val="FFFFFF"/>
              </a:solidFill>
              <a:latin typeface="Encode Sans Condensed Thin"/>
              <a:ea typeface="Encode Sans Condensed Thin"/>
              <a:cs typeface="Encode Sans Condensed Thin"/>
              <a:sym typeface="Encode Sans Condensed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2"/>
          <p:cNvSpPr txBox="1"/>
          <p:nvPr/>
        </p:nvSpPr>
        <p:spPr>
          <a:xfrm>
            <a:off x="935175" y="330052"/>
            <a:ext cx="152952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6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Índice</a:t>
            </a:r>
            <a:r>
              <a:rPr lang="en-US" sz="36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6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 </a:t>
            </a:r>
            <a:r>
              <a:rPr lang="en-US" sz="36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riesgo</a:t>
            </a:r>
            <a:r>
              <a:rPr lang="en-US" sz="36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epidemiológico</a:t>
            </a:r>
            <a:r>
              <a:rPr lang="en-US" sz="36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por</a:t>
            </a:r>
            <a:r>
              <a:rPr lang="en-US" sz="36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6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</a:t>
            </a:r>
            <a:r>
              <a:rPr lang="en-US" sz="36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 Argentina. </a:t>
            </a:r>
            <a:endParaRPr sz="36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436" name="Google Shape;436;p52"/>
          <p:cNvSpPr txBox="1"/>
          <p:nvPr/>
        </p:nvSpPr>
        <p:spPr>
          <a:xfrm>
            <a:off x="475875" y="9564000"/>
            <a:ext cx="16015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9E9E9E"/>
                </a:solidFill>
                <a:latin typeface="Encode Sans"/>
                <a:ea typeface="Encode Sans"/>
                <a:cs typeface="Encode Sans"/>
                <a:sym typeface="Encode Sans"/>
              </a:rPr>
              <a:t>Fuente: Dirección Nacional de Epidemiología e Información Estratégica con datos extraídos del SNVS 2.0 y reportes provinciales</a:t>
            </a:r>
            <a:endParaRPr/>
          </a:p>
        </p:txBody>
      </p:sp>
      <p:sp>
        <p:nvSpPr>
          <p:cNvPr id="437" name="Google Shape;437;p52"/>
          <p:cNvSpPr txBox="1"/>
          <p:nvPr/>
        </p:nvSpPr>
        <p:spPr>
          <a:xfrm>
            <a:off x="1576162" y="4203600"/>
            <a:ext cx="14730638" cy="53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Riesgo</a:t>
            </a:r>
            <a:r>
              <a:rPr lang="en-US" sz="2100" b="1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alto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(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rojo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) se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consideran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los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con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razón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de 1,2 o mayor 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y 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con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más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de 149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casos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cada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100.000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habitantes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. </a:t>
            </a:r>
            <a:endParaRPr lang="en-US" sz="2100" dirty="0" smtClean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	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Consideración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especial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poblaciones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chicas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y que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hayan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presentado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menos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de 50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casos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100" dirty="0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1 </a:t>
            </a:r>
            <a:r>
              <a:rPr lang="en-US" sz="2100" dirty="0" err="1" smtClean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días</a:t>
            </a:r>
            <a:endParaRPr sz="21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Riesgo</a:t>
            </a:r>
            <a:r>
              <a:rPr lang="en-US" sz="2100" b="1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b="1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medio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(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amarillo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) se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consideran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los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departamentos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con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razón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de 0,8 a 1,19 y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incidencia</a:t>
            </a:r>
            <a:r>
              <a:rPr lang="en-US" sz="2100" dirty="0">
                <a:solidFill>
                  <a:srgbClr val="FFFFFF"/>
                </a:solidFill>
                <a:latin typeface="Encode Sans"/>
                <a:ea typeface="Encode Sans"/>
                <a:cs typeface="Encode Sans"/>
                <a:sym typeface="Encode Sans"/>
              </a:rPr>
              <a:t> de 50 a 149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 </a:t>
            </a:r>
            <a:endParaRPr sz="21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(La gran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mayoría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estos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tienen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menos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40.000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habitantes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o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menos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50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casos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en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las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últimas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dos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cerradas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por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tanto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la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situación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debería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ser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evaluada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con las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autoridades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la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jurisdicción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local)</a:t>
            </a:r>
            <a:endParaRPr sz="21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100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Riesgo</a:t>
            </a:r>
            <a:r>
              <a:rPr lang="en-US" sz="21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bajo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(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verde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) se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consideran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departamentos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con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razón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menor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a 0,8 y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una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incidencia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100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menor</a:t>
            </a:r>
            <a:r>
              <a:rPr lang="en-US" sz="2100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a 50.</a:t>
            </a:r>
            <a:endParaRPr sz="2100" dirty="0">
              <a:solidFill>
                <a:srgbClr val="FFFF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38" name="Google Shape;438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1477" y="1315164"/>
            <a:ext cx="522605" cy="2943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6162" y="1413314"/>
            <a:ext cx="14025563" cy="2845238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2854893" y="8258625"/>
            <a:ext cx="11734800" cy="10858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3200" dirty="0" smtClean="0"/>
              <a:t>OCUPACION CAMAS DE TERAPIA INTENSIVA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/>
          <p:nvPr/>
        </p:nvSpPr>
        <p:spPr>
          <a:xfrm>
            <a:off x="1196475" y="341664"/>
            <a:ext cx="152952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Índice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riesgo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epidemiológico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por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2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 Argentina</a:t>
            </a: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2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Comparación</a:t>
            </a:r>
            <a:r>
              <a:rPr lang="en-US" sz="32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28 </a:t>
            </a:r>
            <a:r>
              <a:rPr lang="en-US" sz="32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marzo</a:t>
            </a: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y 3 </a:t>
            </a:r>
            <a:r>
              <a:rPr lang="en-US" sz="32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abril</a:t>
            </a:r>
            <a:endParaRPr lang="en-US" sz="3200" b="1" dirty="0" smtClean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32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</a:p>
        </p:txBody>
      </p:sp>
      <p:pic>
        <p:nvPicPr>
          <p:cNvPr id="447" name="Google Shape;44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1477" y="1315164"/>
            <a:ext cx="522605" cy="294338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3"/>
          <p:cNvSpPr txBox="1"/>
          <p:nvPr/>
        </p:nvSpPr>
        <p:spPr>
          <a:xfrm>
            <a:off x="475875" y="9564000"/>
            <a:ext cx="16015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9E9E9E"/>
                </a:solidFill>
                <a:latin typeface="Encode Sans"/>
                <a:ea typeface="Encode Sans"/>
                <a:cs typeface="Encode Sans"/>
                <a:sym typeface="Encode Sans"/>
              </a:rPr>
              <a:t>Fuente: Dirección Nacional de Epidemiología e Información Estratégica con datos extraídos del SNVS 2.0 y reportes provinciales</a:t>
            </a:r>
            <a:endParaRPr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5600401"/>
              </p:ext>
            </p:extLst>
          </p:nvPr>
        </p:nvGraphicFramePr>
        <p:xfrm>
          <a:off x="3086100" y="1902888"/>
          <a:ext cx="11696700" cy="761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139325" y="2438400"/>
            <a:ext cx="2895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dirty="0" smtClean="0">
                <a:solidFill>
                  <a:schemeClr val="bg1"/>
                </a:solidFill>
              </a:rPr>
              <a:t>De semana a semana: a semana cerrada y según fecha de inicio de síntomas</a:t>
            </a:r>
          </a:p>
          <a:p>
            <a:r>
              <a:rPr lang="es-AR" sz="3600" dirty="0" smtClean="0">
                <a:solidFill>
                  <a:schemeClr val="bg1"/>
                </a:solidFill>
              </a:rPr>
              <a:t>Aumento del 5%, del 11%, 26%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8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/>
          <p:nvPr/>
        </p:nvSpPr>
        <p:spPr>
          <a:xfrm>
            <a:off x="722976" y="591750"/>
            <a:ext cx="15295200" cy="9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Índice</a:t>
            </a: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de </a:t>
            </a:r>
            <a:r>
              <a:rPr lang="en-US" sz="28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riesgo</a:t>
            </a: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epidemiológico</a:t>
            </a: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por</a:t>
            </a: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</a:t>
            </a:r>
            <a:r>
              <a:rPr lang="en-US" sz="2800" b="1" dirty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 Argentina</a:t>
            </a:r>
            <a:r>
              <a:rPr lang="en-US" sz="28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. 3 de </a:t>
            </a:r>
            <a:r>
              <a:rPr lang="en-US" sz="28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abril</a:t>
            </a:r>
            <a:r>
              <a:rPr lang="en-US" sz="28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2021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-US" sz="28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CABA + 13 </a:t>
            </a:r>
            <a:r>
              <a:rPr lang="en-US" sz="28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jurisdcicicones</a:t>
            </a:r>
            <a:r>
              <a:rPr lang="en-US" sz="2800" b="1" dirty="0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: 85 </a:t>
            </a:r>
            <a:r>
              <a:rPr lang="en-US" sz="2800" b="1" dirty="0" err="1" smtClean="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departamentos</a:t>
            </a:r>
            <a:endParaRPr sz="2800" b="1" dirty="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447" name="Google Shape;44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1477" y="1315164"/>
            <a:ext cx="522605" cy="2943388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3"/>
          <p:cNvSpPr txBox="1"/>
          <p:nvPr/>
        </p:nvSpPr>
        <p:spPr>
          <a:xfrm>
            <a:off x="475875" y="9564000"/>
            <a:ext cx="160158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600" b="1">
                <a:solidFill>
                  <a:srgbClr val="9E9E9E"/>
                </a:solidFill>
                <a:latin typeface="Encode Sans"/>
                <a:ea typeface="Encode Sans"/>
                <a:cs typeface="Encode Sans"/>
                <a:sym typeface="Encode Sans"/>
              </a:rPr>
              <a:t>Fuente: Dirección Nacional de Epidemiología e Información Estratégica con datos extraídos del SNVS 2.0 y reportes provinciales</a:t>
            </a: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567145"/>
              </p:ext>
            </p:extLst>
          </p:nvPr>
        </p:nvGraphicFramePr>
        <p:xfrm>
          <a:off x="1809749" y="2624011"/>
          <a:ext cx="13982700" cy="5881227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6991350">
                  <a:extLst>
                    <a:ext uri="{9D8B030D-6E8A-4147-A177-3AD203B41FA5}">
                      <a16:colId xmlns:a16="http://schemas.microsoft.com/office/drawing/2014/main" val="2977492147"/>
                    </a:ext>
                  </a:extLst>
                </a:gridCol>
                <a:gridCol w="6991350">
                  <a:extLst>
                    <a:ext uri="{9D8B030D-6E8A-4147-A177-3AD203B41FA5}">
                      <a16:colId xmlns:a16="http://schemas.microsoft.com/office/drawing/2014/main" val="3823964331"/>
                    </a:ext>
                  </a:extLst>
                </a:gridCol>
              </a:tblGrid>
              <a:tr h="394113"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Jurisdicción</a:t>
                      </a:r>
                      <a:endParaRPr lang="es-E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400" dirty="0" smtClean="0"/>
                        <a:t>Departamentos con Riesgo alto</a:t>
                      </a:r>
                      <a:endParaRPr lang="es-E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196232"/>
                  </a:ext>
                </a:extLst>
              </a:tr>
              <a:tr h="394113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CABA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783533"/>
                  </a:ext>
                </a:extLst>
              </a:tr>
              <a:tr h="394113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PBA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43</a:t>
                      </a:r>
                      <a:r>
                        <a:rPr lang="es-AR" sz="2000" baseline="0" dirty="0" smtClean="0"/>
                        <a:t> departamentos 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880426"/>
                  </a:ext>
                </a:extLst>
              </a:tr>
              <a:tr h="394113"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CÓRDOBA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7 departamentos incluida Capital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004454"/>
                  </a:ext>
                </a:extLst>
              </a:tr>
              <a:tr h="68024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MENDOZA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2000" dirty="0" smtClean="0"/>
                        <a:t>6 departamentos incluida Capital</a:t>
                      </a:r>
                      <a:endParaRPr lang="es-ES" sz="2000" dirty="0" smtClean="0"/>
                    </a:p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675175"/>
                  </a:ext>
                </a:extLst>
              </a:tr>
              <a:tr h="68024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SANTA FE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2000" dirty="0" smtClean="0"/>
                        <a:t>5</a:t>
                      </a:r>
                      <a:r>
                        <a:rPr lang="es-AR" sz="2000" baseline="0" dirty="0" smtClean="0"/>
                        <a:t> </a:t>
                      </a:r>
                      <a:r>
                        <a:rPr lang="es-AR" sz="2000" dirty="0" smtClean="0"/>
                        <a:t>departamentos incluida Rosario</a:t>
                      </a:r>
                      <a:endParaRPr lang="es-ES" sz="2000" dirty="0" smtClean="0"/>
                    </a:p>
                    <a:p>
                      <a:pPr algn="ctr"/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552244"/>
                  </a:ext>
                </a:extLst>
              </a:tr>
              <a:tr h="68024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TUCUMÁN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2000" dirty="0" smtClean="0"/>
                        <a:t>5 departamentos incluida Capital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959368"/>
                  </a:ext>
                </a:extLst>
              </a:tr>
              <a:tr h="39411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ENTRE RÍOS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5 departamentos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850976"/>
                  </a:ext>
                </a:extLst>
              </a:tr>
              <a:tr h="68024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SAN JUAN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AR" sz="2000" dirty="0" smtClean="0"/>
                        <a:t>3 departamentos incluida Capital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416243"/>
                  </a:ext>
                </a:extLst>
              </a:tr>
              <a:tr h="680249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CHACO, CORRIENTES, MISIONES, TIERRA DEL FUEGO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2 departamentos 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066987"/>
                  </a:ext>
                </a:extLst>
              </a:tr>
              <a:tr h="394113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 smtClean="0"/>
                        <a:t>SAN LUIS, FORMOSA, SANTIAGO DEL ESTERO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2000" dirty="0" smtClean="0"/>
                        <a:t>1 departamento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38542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339</Words>
  <Application>Microsoft Office PowerPoint</Application>
  <PresentationFormat>Personalizado</PresentationFormat>
  <Paragraphs>52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Encode Sans Condensed Thin</vt:lpstr>
      <vt:lpstr>Calibri</vt:lpstr>
      <vt:lpstr>Arial</vt:lpstr>
      <vt:lpstr>Encode Sans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mbidart</dc:creator>
  <cp:lastModifiedBy>ignacio uriarte</cp:lastModifiedBy>
  <cp:revision>6</cp:revision>
  <dcterms:modified xsi:type="dcterms:W3CDTF">2021-04-06T00:02:31Z</dcterms:modified>
</cp:coreProperties>
</file>